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5" r:id="rId3"/>
    <p:sldId id="274" r:id="rId4"/>
    <p:sldId id="257" r:id="rId5"/>
    <p:sldId id="258" r:id="rId6"/>
    <p:sldId id="260" r:id="rId7"/>
    <p:sldId id="262" r:id="rId8"/>
    <p:sldId id="261" r:id="rId9"/>
    <p:sldId id="263" r:id="rId10"/>
    <p:sldId id="276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79EAD88-D9DF-428D-B41B-2A4055EBD40D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FA18622-B0D4-4CB2-B233-C077708428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943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AD88-D9DF-428D-B41B-2A4055EBD40D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8622-B0D4-4CB2-B233-C077708428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530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9EAD88-D9DF-428D-B41B-2A4055EBD40D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FA18622-B0D4-4CB2-B233-C077708428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8061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9EAD88-D9DF-428D-B41B-2A4055EBD40D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FA18622-B0D4-4CB2-B233-C0777084285D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3447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9EAD88-D9DF-428D-B41B-2A4055EBD40D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FA18622-B0D4-4CB2-B233-C077708428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56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AD88-D9DF-428D-B41B-2A4055EBD40D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8622-B0D4-4CB2-B233-C077708428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25467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AD88-D9DF-428D-B41B-2A4055EBD40D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8622-B0D4-4CB2-B233-C077708428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694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AD88-D9DF-428D-B41B-2A4055EBD40D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8622-B0D4-4CB2-B233-C077708428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9211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9EAD88-D9DF-428D-B41B-2A4055EBD40D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FA18622-B0D4-4CB2-B233-C077708428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5987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AD88-D9DF-428D-B41B-2A4055EBD40D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8622-B0D4-4CB2-B233-C077708428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616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79EAD88-D9DF-428D-B41B-2A4055EBD40D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FA18622-B0D4-4CB2-B233-C077708428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4164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AD88-D9DF-428D-B41B-2A4055EBD40D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8622-B0D4-4CB2-B233-C077708428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1091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AD88-D9DF-428D-B41B-2A4055EBD40D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8622-B0D4-4CB2-B233-C077708428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4440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AD88-D9DF-428D-B41B-2A4055EBD40D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8622-B0D4-4CB2-B233-C077708428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029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AD88-D9DF-428D-B41B-2A4055EBD40D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8622-B0D4-4CB2-B233-C077708428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03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AD88-D9DF-428D-B41B-2A4055EBD40D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8622-B0D4-4CB2-B233-C077708428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956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EAD88-D9DF-428D-B41B-2A4055EBD40D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18622-B0D4-4CB2-B233-C077708428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6440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3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EAD88-D9DF-428D-B41B-2A4055EBD40D}" type="datetimeFigureOut">
              <a:rPr lang="nl-NL" smtClean="0"/>
              <a:t>19-5-2021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18622-B0D4-4CB2-B233-C077708428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9205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123lesidee.nl/files/Kaartenbakpotlooda.pdf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.nl/thema/meer/tule/kunstzinnige-orientatie/kerndoel-55/" TargetMode="External"/><Relationship Id="rId2" Type="http://schemas.openxmlformats.org/officeDocument/2006/relationships/hyperlink" Target="https://www.slo.nl/thema/meer/tule/kunstzinnige-orientatie/kerndoel-54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lo.nl/thema/meer/tule/kunstzinnige-orientatie/" TargetMode="External"/><Relationship Id="rId4" Type="http://schemas.openxmlformats.org/officeDocument/2006/relationships/hyperlink" Target="https://www.slo.nl/thema/meer/tule/kunstzinnige-orientatie/kerndoel-56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D510BC-B3D3-464A-A133-BCCE75B7A0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17351" y="1961661"/>
            <a:ext cx="6132990" cy="1825096"/>
          </a:xfrm>
        </p:spPr>
        <p:txBody>
          <a:bodyPr>
            <a:normAutofit fontScale="90000"/>
          </a:bodyPr>
          <a:lstStyle/>
          <a:p>
            <a:r>
              <a:rPr lang="nl-NL" sz="5100" dirty="0"/>
              <a:t>Kunstzinnige Oriëntatie en didactiek</a:t>
            </a:r>
          </a:p>
        </p:txBody>
      </p:sp>
      <p:pic>
        <p:nvPicPr>
          <p:cNvPr id="1026" name="Picture 2" descr="My Little van Gogh, een creatief kinderatelier waar kinderen de baas zijn!">
            <a:extLst>
              <a:ext uri="{FF2B5EF4-FFF2-40B4-BE49-F238E27FC236}">
                <a16:creationId xmlns:a16="http://schemas.microsoft.com/office/drawing/2014/main" id="{3520E791-F151-4845-91DC-CE6FD48860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1" r="15784" b="-2"/>
          <a:stretch/>
        </p:blipFill>
        <p:spPr bwMode="auto">
          <a:xfrm>
            <a:off x="1441659" y="1543049"/>
            <a:ext cx="2662321" cy="266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194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760A75E0-B137-48D7-98BD-93960EC8A184}"/>
              </a:ext>
            </a:extLst>
          </p:cNvPr>
          <p:cNvSpPr txBox="1"/>
          <p:nvPr/>
        </p:nvSpPr>
        <p:spPr>
          <a:xfrm>
            <a:off x="1116912" y="1943010"/>
            <a:ext cx="995817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Tips voor beeldonderwijs:</a:t>
            </a:r>
          </a:p>
          <a:p>
            <a:endParaRPr lang="nl-NL" b="1" dirty="0"/>
          </a:p>
          <a:p>
            <a:pPr marL="342900" indent="-342900">
              <a:buFontTx/>
              <a:buAutoNum type="arabicPeriod"/>
            </a:pPr>
            <a:r>
              <a:rPr lang="nl-NL" dirty="0"/>
              <a:t>Maak in de eerste fase van je les de verbeelding wakker, </a:t>
            </a:r>
            <a:r>
              <a:rPr lang="nl-NL" dirty="0" err="1"/>
              <a:t>bijv</a:t>
            </a:r>
            <a:r>
              <a:rPr lang="nl-NL" dirty="0"/>
              <a:t> met een verhaal</a:t>
            </a:r>
          </a:p>
          <a:p>
            <a:r>
              <a:rPr lang="nl-NL" dirty="0"/>
              <a:t>      of een schilderij of een ervaring</a:t>
            </a:r>
          </a:p>
          <a:p>
            <a:pPr marL="342900" indent="-342900">
              <a:buAutoNum type="arabicPeriod"/>
            </a:pPr>
            <a:r>
              <a:rPr lang="nl-NL" dirty="0"/>
              <a:t>Beeldend bezig zijn begint met samen goed kijken. Vraag naar details en verschillen</a:t>
            </a:r>
          </a:p>
          <a:p>
            <a:pPr marL="342900" indent="-342900">
              <a:buAutoNum type="arabicPeriod"/>
            </a:pPr>
            <a:r>
              <a:rPr lang="nl-NL" dirty="0"/>
              <a:t>Laat leerlingen zoveel mogelijk zelf bezig zijn. Geef minimaal begeleiding</a:t>
            </a:r>
          </a:p>
          <a:p>
            <a:pPr marL="342900" indent="-342900">
              <a:buAutoNum type="arabicPeriod"/>
            </a:pPr>
            <a:r>
              <a:rPr lang="nl-NL" dirty="0"/>
              <a:t>Laat jonge leerlingen veel experimenteren</a:t>
            </a:r>
          </a:p>
          <a:p>
            <a:pPr marL="342900" indent="-342900">
              <a:buAutoNum type="arabicPeriod"/>
            </a:pPr>
            <a:r>
              <a:rPr lang="nl-NL" dirty="0"/>
              <a:t>Geef niet te snel je oordeel. Een kind bepaalt zelf of het af is.</a:t>
            </a:r>
          </a:p>
          <a:p>
            <a:pPr marL="342900" indent="-342900">
              <a:buAutoNum type="arabicPeriod"/>
            </a:pPr>
            <a:r>
              <a:rPr lang="nl-NL" dirty="0"/>
              <a:t>Besteed vooral in midden- en bovenbouw tijd in het bekijken van resultaten en stel</a:t>
            </a:r>
          </a:p>
          <a:p>
            <a:r>
              <a:rPr lang="nl-NL" dirty="0"/>
              <a:t>      hierover vragen (over de indeling, de kleuren, het materiaal, perspectief, </a:t>
            </a:r>
            <a:r>
              <a:rPr lang="nl-NL" dirty="0" err="1"/>
              <a:t>etc</a:t>
            </a:r>
            <a:r>
              <a:rPr lang="nl-NL" dirty="0"/>
              <a:t>)</a:t>
            </a:r>
          </a:p>
          <a:p>
            <a:pPr marL="342900" indent="-342900">
              <a:buAutoNum type="arabicPeriod" startAt="6"/>
            </a:pPr>
            <a:r>
              <a:rPr lang="nl-NL" dirty="0"/>
              <a:t>Kies altijd voor een positieve benadering</a:t>
            </a:r>
          </a:p>
          <a:p>
            <a:pPr marL="342900" indent="-342900">
              <a:buAutoNum type="arabicPeriod" startAt="6"/>
            </a:pPr>
            <a:r>
              <a:rPr lang="nl-NL" dirty="0"/>
              <a:t>Stel de resultaten ten toon op een manier dat ze er mooi uitzien!</a:t>
            </a:r>
          </a:p>
        </p:txBody>
      </p:sp>
    </p:spTree>
    <p:extLst>
      <p:ext uri="{BB962C8B-B14F-4D97-AF65-F5344CB8AC3E}">
        <p14:creationId xmlns:p14="http://schemas.microsoft.com/office/powerpoint/2010/main" val="2196804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F742D1AA-399A-4F9C-802F-E73764F4F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" y="82721"/>
            <a:ext cx="11694160" cy="669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81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ekenontwikkeling :: De Tekenzolder">
            <a:extLst>
              <a:ext uri="{FF2B5EF4-FFF2-40B4-BE49-F238E27FC236}">
                <a16:creationId xmlns:a16="http://schemas.microsoft.com/office/drawing/2014/main" id="{67E86292-AFDD-473C-9054-AE973980F2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9" b="1313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487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B09DB6DC-D936-42E4-BF85-7810E602032B}"/>
              </a:ext>
            </a:extLst>
          </p:cNvPr>
          <p:cNvSpPr txBox="1"/>
          <p:nvPr/>
        </p:nvSpPr>
        <p:spPr>
          <a:xfrm>
            <a:off x="1351280" y="1798320"/>
            <a:ext cx="874790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Onderbouw: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Begrippen licht/donker, schaduw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Begrippen onder, boven, naast, links, rechts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Leren een papier vol te tekenen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Allerlei lijnen leren tekenen (motorisch oefenen)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Vormen kennen en vormen kunnen vergelijken (groter, kleiner, dikker, </a:t>
            </a:r>
            <a:r>
              <a:rPr lang="nl-NL" dirty="0" err="1"/>
              <a:t>etc</a:t>
            </a:r>
            <a:r>
              <a:rPr lang="nl-NL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Vormen herkennen in voorwerpen in de omgeving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Kleuren kennen en weten hoe je kunt mengen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5257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B3A2FB3-725B-49F0-B9E5-AFFA4A3FB981}"/>
              </a:ext>
            </a:extLst>
          </p:cNvPr>
          <p:cNvSpPr txBox="1"/>
          <p:nvPr/>
        </p:nvSpPr>
        <p:spPr>
          <a:xfrm>
            <a:off x="1550504" y="1741335"/>
            <a:ext cx="962475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Middenbouw: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Kunnen werken met lichtrichting en schaduw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Kunnen werken met een horizon in hun tekening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Kunnen een plattegrond tekenen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Kunnen een eenvoudige uitslag maken (bijv. van een kubus)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Kunnen werken met patronen van lijnen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Kunnen vormen versieren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Kunnen iets tekenen op basis van kenmerken van de werkelijkheid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Kennen de basiskleuren en kunnen mengen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Kennen de begrippen contrast en schutkleur</a:t>
            </a:r>
          </a:p>
        </p:txBody>
      </p:sp>
    </p:spTree>
    <p:extLst>
      <p:ext uri="{BB962C8B-B14F-4D97-AF65-F5344CB8AC3E}">
        <p14:creationId xmlns:p14="http://schemas.microsoft.com/office/powerpoint/2010/main" val="3177003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4D3A76B-8163-4718-835F-7B17DF9B8684}"/>
              </a:ext>
            </a:extLst>
          </p:cNvPr>
          <p:cNvSpPr txBox="1"/>
          <p:nvPr/>
        </p:nvSpPr>
        <p:spPr>
          <a:xfrm>
            <a:off x="1502797" y="1963972"/>
            <a:ext cx="980813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Bovenbouw: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Kunnen werken met toon, tegenlicht, silhouet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Kunnen werken met verschillende perspectieven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Tekenen iets wat verder weg is kleiner (goede verhoudingen)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Kunnen diepte geven door de kleuren verder weg vager en zachter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   te maken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Kunnen beweging vormgeven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Kunnen werken met allerlei kleurdetails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Kunnen werken met allerlei texturen van materialen (ruw, zacht,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078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ekeningen lezen | Karakter Kunst en Co">
            <a:extLst>
              <a:ext uri="{FF2B5EF4-FFF2-40B4-BE49-F238E27FC236}">
                <a16:creationId xmlns:a16="http://schemas.microsoft.com/office/drawing/2014/main" id="{5327F1F5-F81A-47C2-BAB1-AD3D9B4825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7" r="21478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120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D3066CB-F1D7-4B22-AAD8-EDDB625F9E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ounded Rectangle 11">
            <a:extLst>
              <a:ext uri="{FF2B5EF4-FFF2-40B4-BE49-F238E27FC236}">
                <a16:creationId xmlns:a16="http://schemas.microsoft.com/office/drawing/2014/main" id="{39634629-2027-4274-B784-6089326A1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308" y="562356"/>
            <a:ext cx="11073384" cy="5733288"/>
          </a:xfrm>
          <a:prstGeom prst="roundRect">
            <a:avLst>
              <a:gd name="adj" fmla="val 3242"/>
            </a:avLst>
          </a:prstGeom>
          <a:solidFill>
            <a:srgbClr val="FFFFFF"/>
          </a:solidFill>
          <a:ln w="317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11">
            <a:extLst>
              <a:ext uri="{FF2B5EF4-FFF2-40B4-BE49-F238E27FC236}">
                <a16:creationId xmlns:a16="http://schemas.microsoft.com/office/drawing/2014/main" id="{0381B5E6-EFDB-41ED-B736-AF2A52C5F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03" y="643464"/>
            <a:ext cx="10905195" cy="5571072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BA81789A-9AEA-4EFD-A055-C3570ECDF3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3" b="14212"/>
          <a:stretch/>
        </p:blipFill>
        <p:spPr bwMode="auto">
          <a:xfrm>
            <a:off x="870204" y="873252"/>
            <a:ext cx="10451592" cy="5111496"/>
          </a:xfrm>
          <a:prstGeom prst="rect">
            <a:avLst/>
          </a:prstGeom>
          <a:noFill/>
          <a:ln w="31750" cap="sq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412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at kindertekeningen vertellen">
            <a:extLst>
              <a:ext uri="{FF2B5EF4-FFF2-40B4-BE49-F238E27FC236}">
                <a16:creationId xmlns:a16="http://schemas.microsoft.com/office/drawing/2014/main" id="{D165D8E1-00BB-4F1E-A87A-9F689F74FD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735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Zo creatief zijn jullie kids tijdens de lockdown: NINA verzamelde de  mooiste kindertekeningen | Familie | hln.be">
            <a:extLst>
              <a:ext uri="{FF2B5EF4-FFF2-40B4-BE49-F238E27FC236}">
                <a16:creationId xmlns:a16="http://schemas.microsoft.com/office/drawing/2014/main" id="{F2794033-B81A-49BC-A0D0-0CBBEA1100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3" r="1" b="1131"/>
          <a:stretch/>
        </p:blipFill>
        <p:spPr bwMode="auto">
          <a:xfrm>
            <a:off x="6096000" y="10"/>
            <a:ext cx="6096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66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4E1147C8-B4AA-472C-840E-7668519E1980}"/>
              </a:ext>
            </a:extLst>
          </p:cNvPr>
          <p:cNvSpPr/>
          <p:nvPr/>
        </p:nvSpPr>
        <p:spPr>
          <a:xfrm>
            <a:off x="3048000" y="310583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2"/>
              </a:rPr>
              <a:t>https://www.123lesidee.nl/files/Kaartenbakpotlooda.pdf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2394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15CC8773-0E3F-4D1C-A409-0353003E6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24980AD0-7511-41FA-A46E-BE54D059E932}"/>
              </a:ext>
            </a:extLst>
          </p:cNvPr>
          <p:cNvSpPr/>
          <p:nvPr/>
        </p:nvSpPr>
        <p:spPr>
          <a:xfrm>
            <a:off x="-142240" y="1171491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0" cap="all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Kunstzinnige</a:t>
            </a:r>
            <a:r>
              <a:rPr lang="en-US" sz="3200" b="0" cap="all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200" b="0" cap="all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Oriëntatie</a:t>
            </a:r>
            <a:r>
              <a:rPr lang="en-US" sz="3200" b="0" cap="all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200" b="0" cap="all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bestaat</a:t>
            </a:r>
            <a:r>
              <a:rPr lang="en-US" sz="3200" b="0" cap="all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200" b="0" cap="all" spc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uit</a:t>
            </a:r>
            <a:r>
              <a:rPr lang="en-US" sz="3200" b="0" cap="all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9562AFD-A70D-4A6B-A94D-05AB48FB7514}"/>
              </a:ext>
            </a:extLst>
          </p:cNvPr>
          <p:cNvSpPr txBox="1"/>
          <p:nvPr/>
        </p:nvSpPr>
        <p:spPr>
          <a:xfrm>
            <a:off x="677333" y="2194560"/>
            <a:ext cx="58166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Beeldende</a:t>
            </a:r>
            <a:r>
              <a:rPr lang="en-US" dirty="0"/>
              <a:t> </a:t>
            </a:r>
            <a:r>
              <a:rPr lang="en-US" dirty="0" err="1"/>
              <a:t>vorming</a:t>
            </a:r>
            <a:endParaRPr lang="en-US" dirty="0"/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Muziek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dans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Drama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err="1"/>
              <a:t>Beweging</a:t>
            </a:r>
            <a:endParaRPr lang="en-US" dirty="0"/>
          </a:p>
        </p:txBody>
      </p:sp>
      <p:pic>
        <p:nvPicPr>
          <p:cNvPr id="1026" name="Picture 2" descr="Beeldende vorming werkgroep - Dynamic Activities">
            <a:extLst>
              <a:ext uri="{FF2B5EF4-FFF2-40B4-BE49-F238E27FC236}">
                <a16:creationId xmlns:a16="http://schemas.microsoft.com/office/drawing/2014/main" id="{1E5C2575-330C-429F-BAAC-065DE0043A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" r="578" b="-1"/>
          <a:stretch/>
        </p:blipFill>
        <p:spPr bwMode="auto">
          <a:xfrm>
            <a:off x="6985000" y="2501159"/>
            <a:ext cx="4521200" cy="3410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25F2DE1-2736-48ED-B170-67D55764F566}"/>
              </a:ext>
            </a:extLst>
          </p:cNvPr>
          <p:cNvSpPr txBox="1"/>
          <p:nvPr/>
        </p:nvSpPr>
        <p:spPr>
          <a:xfrm>
            <a:off x="977569" y="4601597"/>
            <a:ext cx="48494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2400" dirty="0"/>
              <a:t>In deze les: Beeldende vorming</a:t>
            </a:r>
          </a:p>
        </p:txBody>
      </p:sp>
    </p:spTree>
    <p:extLst>
      <p:ext uri="{BB962C8B-B14F-4D97-AF65-F5344CB8AC3E}">
        <p14:creationId xmlns:p14="http://schemas.microsoft.com/office/powerpoint/2010/main" val="218042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15CC8773-0E3F-4D1C-A409-0353003E6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29160FC1-6959-4BB1-8E7A-0CA07E8BA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A7244538-290E-40DA-A93A-14BB3E6CF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1999" cy="45437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AB1DF3B3-9DBC-445D-AE4E-A62E5A9B8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96638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Coachen met Tekeningen - Gratis tekenopdracht">
            <a:extLst>
              <a:ext uri="{FF2B5EF4-FFF2-40B4-BE49-F238E27FC236}">
                <a16:creationId xmlns:a16="http://schemas.microsoft.com/office/drawing/2014/main" id="{79D5F55B-40ED-4645-9338-7D9F6A4F1F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64" b="-1"/>
          <a:stretch/>
        </p:blipFill>
        <p:spPr bwMode="auto">
          <a:xfrm>
            <a:off x="-4" y="10"/>
            <a:ext cx="4654291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F51F80E8-0CAC-410E-B59A-29FDDC357E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46782" y="-1"/>
            <a:ext cx="4245218" cy="536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E2659AA-A091-4E08-9F8E-DC69F8A00259}"/>
              </a:ext>
            </a:extLst>
          </p:cNvPr>
          <p:cNvSpPr txBox="1"/>
          <p:nvPr/>
        </p:nvSpPr>
        <p:spPr>
          <a:xfrm>
            <a:off x="5244246" y="203842"/>
            <a:ext cx="6364243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>
                <a:latin typeface="Arial" panose="020B0604020202020204" pitchFamily="34" charset="0"/>
                <a:cs typeface="Arial" panose="020B0604020202020204" pitchFamily="34" charset="0"/>
              </a:rPr>
              <a:t>Opdracht Activiteitenboek</a:t>
            </a:r>
          </a:p>
          <a:p>
            <a:endParaRPr lang="nl-N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Werk 5 tekenopdrachten voor kinderen 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In de midden- of bovenbouw uit 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met behulp van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het schema dat je in je wikiwijs vindt.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Denk erom dat je tekenopdrachten kiest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die passen bij de ontwikkelingsleeftijd van de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Kinderen.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Kies alleen opdrachten die ruimte laten voor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creativiteit van de kinderen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Denk er goed over na hoe je kunt reflecteren 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Met de kinderen op de opdracht!</a:t>
            </a:r>
          </a:p>
        </p:txBody>
      </p:sp>
    </p:spTree>
    <p:extLst>
      <p:ext uri="{BB962C8B-B14F-4D97-AF65-F5344CB8AC3E}">
        <p14:creationId xmlns:p14="http://schemas.microsoft.com/office/powerpoint/2010/main" val="4096286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4DBB1C0C-F808-4652-AF32-1D11C5F63800}"/>
              </a:ext>
            </a:extLst>
          </p:cNvPr>
          <p:cNvSpPr txBox="1"/>
          <p:nvPr/>
        </p:nvSpPr>
        <p:spPr>
          <a:xfrm>
            <a:off x="1932167" y="2043485"/>
            <a:ext cx="980428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In deze les leer je:</a:t>
            </a:r>
          </a:p>
          <a:p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Wat beeldonderwijs inhoudt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Welke fasen er in de ontwikkeling van tekenvaardigheid zijn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Wat je aan kinderen in de onder-midden- en bovenbouw kunt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    leren als het om tekenen gaat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Wat creativiteit inhoudt in het beeldonderwijs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Je past wat je geleerd hebt toe door 5 activiteiten in je activiteitenboek</a:t>
            </a:r>
          </a:p>
          <a:p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op te nemen </a:t>
            </a:r>
            <a:r>
              <a:rPr lang="nl-NL" sz="2400" dirty="0" err="1">
                <a:latin typeface="Arial" panose="020B0604020202020204" pitchFamily="34" charset="0"/>
                <a:cs typeface="Arial" panose="020B0604020202020204" pitchFamily="34" charset="0"/>
              </a:rPr>
              <a:t>mbv</a:t>
            </a:r>
            <a:r>
              <a:rPr lang="nl-NL" sz="2400" dirty="0">
                <a:latin typeface="Arial" panose="020B0604020202020204" pitchFamily="34" charset="0"/>
                <a:cs typeface="Arial" panose="020B0604020202020204" pitchFamily="34" charset="0"/>
              </a:rPr>
              <a:t> het schema uit de wikiwijs.</a:t>
            </a:r>
          </a:p>
        </p:txBody>
      </p:sp>
    </p:spTree>
    <p:extLst>
      <p:ext uri="{BB962C8B-B14F-4D97-AF65-F5344CB8AC3E}">
        <p14:creationId xmlns:p14="http://schemas.microsoft.com/office/powerpoint/2010/main" val="1621453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34">
            <a:extLst>
              <a:ext uri="{FF2B5EF4-FFF2-40B4-BE49-F238E27FC236}">
                <a16:creationId xmlns:a16="http://schemas.microsoft.com/office/drawing/2014/main" id="{15CC8773-0E3F-4D1C-A409-0353003E6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0F30DD49-5A07-4330-92AD-C9F6EAE364CD}"/>
              </a:ext>
            </a:extLst>
          </p:cNvPr>
          <p:cNvSpPr/>
          <p:nvPr/>
        </p:nvSpPr>
        <p:spPr>
          <a:xfrm>
            <a:off x="375919" y="1516213"/>
            <a:ext cx="6257291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0" cap="all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Beelden</a:t>
            </a:r>
            <a:r>
              <a:rPr lang="en-US" sz="3400" b="0" cap="all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400" b="0" cap="all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zijn</a:t>
            </a:r>
            <a:r>
              <a:rPr lang="en-US" sz="3400" b="0" cap="all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sz="3400" b="0" cap="all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vervangers</a:t>
            </a:r>
            <a:endParaRPr lang="en-US" sz="3400" b="0" cap="all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0" cap="all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van </a:t>
            </a:r>
            <a:r>
              <a:rPr lang="en-US" sz="3400" b="0" cap="all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woorden</a:t>
            </a:r>
            <a:endParaRPr lang="en-US" sz="3400" b="0" cap="all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CD4A9121-98AD-4759-B258-2E5980134614}"/>
              </a:ext>
            </a:extLst>
          </p:cNvPr>
          <p:cNvSpPr/>
          <p:nvPr/>
        </p:nvSpPr>
        <p:spPr>
          <a:xfrm>
            <a:off x="766112" y="3241041"/>
            <a:ext cx="6257290" cy="202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36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Met </a:t>
            </a:r>
            <a:r>
              <a:rPr lang="en-US" sz="36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beelden</a:t>
            </a:r>
            <a:r>
              <a:rPr lang="en-US" sz="36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druk</a:t>
            </a:r>
            <a:r>
              <a:rPr lang="en-US" sz="36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je </a:t>
            </a:r>
            <a:r>
              <a:rPr lang="en-US" sz="3600" b="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gedachten</a:t>
            </a:r>
            <a:r>
              <a:rPr lang="en-US" sz="36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gevoelens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uit</a:t>
            </a:r>
            <a:r>
              <a:rPr 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in </a:t>
            </a:r>
            <a:r>
              <a:rPr lang="en-US" sz="36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beeldtaal</a:t>
            </a:r>
            <a:endParaRPr lang="en-US" sz="36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Beeldtaal Africobra is allesbehalve gedateerd - NRC">
            <a:extLst>
              <a:ext uri="{FF2B5EF4-FFF2-40B4-BE49-F238E27FC236}">
                <a16:creationId xmlns:a16="http://schemas.microsoft.com/office/drawing/2014/main" id="{22BDB062-D01C-4CF3-BA38-B0730627AC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69"/>
          <a:stretch/>
        </p:blipFill>
        <p:spPr bwMode="auto">
          <a:xfrm>
            <a:off x="7519416" y="10"/>
            <a:ext cx="4672584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672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ACBB16FA-072A-4B17-8691-C85EF05241D5}"/>
              </a:ext>
            </a:extLst>
          </p:cNvPr>
          <p:cNvSpPr/>
          <p:nvPr/>
        </p:nvSpPr>
        <p:spPr>
          <a:xfrm>
            <a:off x="3048000" y="1609938"/>
            <a:ext cx="6096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nl-NL" b="1" dirty="0">
                <a:solidFill>
                  <a:srgbClr val="000FA0"/>
                </a:solidFill>
                <a:latin typeface="Periodico Display"/>
              </a:rPr>
            </a:br>
            <a:r>
              <a:rPr lang="nl-NL" b="1" dirty="0">
                <a:solidFill>
                  <a:srgbClr val="000FA0"/>
                </a:solidFill>
                <a:latin typeface="Periodico Display"/>
              </a:rPr>
              <a:t>kerndoel 54</a:t>
            </a:r>
          </a:p>
          <a:p>
            <a:r>
              <a:rPr lang="nl-NL" dirty="0">
                <a:solidFill>
                  <a:srgbClr val="000000"/>
                </a:solidFill>
                <a:latin typeface="Gotham A"/>
              </a:rPr>
              <a:t>De leerlingen leren beelden, muziek, taal, spel en beweging te gebruiken, om er gevoelens en ervaringen mee uit te drukken en om er mee te communiceren.</a:t>
            </a:r>
          </a:p>
          <a:p>
            <a:r>
              <a:rPr lang="nl-NL" b="1" dirty="0">
                <a:solidFill>
                  <a:srgbClr val="000FA0"/>
                </a:solidFill>
                <a:latin typeface="Gotham A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leerlijn 54</a:t>
            </a:r>
            <a:endParaRPr lang="nl-NL" dirty="0">
              <a:solidFill>
                <a:srgbClr val="000000"/>
              </a:solidFill>
              <a:latin typeface="Gotham A"/>
            </a:endParaRPr>
          </a:p>
          <a:p>
            <a:endParaRPr lang="nl-NL" b="1" dirty="0">
              <a:solidFill>
                <a:srgbClr val="000000"/>
              </a:solidFill>
              <a:latin typeface="Gotham A"/>
            </a:endParaRPr>
          </a:p>
          <a:p>
            <a:r>
              <a:rPr lang="nl-NL" b="1" dirty="0">
                <a:solidFill>
                  <a:srgbClr val="000FA0"/>
                </a:solidFill>
                <a:latin typeface="Periodico Display"/>
              </a:rPr>
              <a:t>kerndoel 55</a:t>
            </a:r>
          </a:p>
          <a:p>
            <a:r>
              <a:rPr lang="nl-NL" dirty="0">
                <a:solidFill>
                  <a:srgbClr val="000000"/>
                </a:solidFill>
                <a:latin typeface="Gotham A"/>
              </a:rPr>
              <a:t>De leerlingen leren op eigen werk en dat van anderen te reflecteren. (dus ook als doel: leren over gedachten en gevoelens van anderen)</a:t>
            </a:r>
          </a:p>
          <a:p>
            <a:r>
              <a:rPr lang="nl-NL" b="1" dirty="0">
                <a:solidFill>
                  <a:srgbClr val="000FA0"/>
                </a:solidFill>
                <a:latin typeface="Gotham 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leerlijn 55</a:t>
            </a:r>
            <a:endParaRPr lang="nl-NL" dirty="0">
              <a:solidFill>
                <a:srgbClr val="000000"/>
              </a:solidFill>
              <a:latin typeface="Gotham A"/>
            </a:endParaRPr>
          </a:p>
          <a:p>
            <a:endParaRPr lang="nl-NL" b="1" dirty="0">
              <a:solidFill>
                <a:srgbClr val="000FA0"/>
              </a:solidFill>
              <a:latin typeface="Periodico Display"/>
            </a:endParaRPr>
          </a:p>
          <a:p>
            <a:r>
              <a:rPr lang="nl-NL" b="1" dirty="0">
                <a:solidFill>
                  <a:srgbClr val="000FA0"/>
                </a:solidFill>
                <a:latin typeface="Periodico Display"/>
              </a:rPr>
              <a:t>kerndoel 56</a:t>
            </a:r>
          </a:p>
          <a:p>
            <a:r>
              <a:rPr lang="nl-NL" dirty="0">
                <a:solidFill>
                  <a:srgbClr val="000000"/>
                </a:solidFill>
                <a:latin typeface="Gotham A"/>
              </a:rPr>
              <a:t>De leerlingen verwerven enige kennis over en krijgen waardering voor aspecten van cultureel erfgoed.</a:t>
            </a:r>
          </a:p>
          <a:p>
            <a:r>
              <a:rPr lang="nl-NL" b="1" dirty="0">
                <a:solidFill>
                  <a:srgbClr val="000FA0"/>
                </a:solidFill>
                <a:latin typeface="Gotham 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leerlijn 56</a:t>
            </a:r>
            <a:endParaRPr lang="nl-NL" dirty="0">
              <a:solidFill>
                <a:srgbClr val="000000"/>
              </a:solidFill>
              <a:latin typeface="Gotham A"/>
            </a:endParaRP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27AC9431-479B-40B8-85EC-F55500703CAE}"/>
              </a:ext>
            </a:extLst>
          </p:cNvPr>
          <p:cNvSpPr/>
          <p:nvPr/>
        </p:nvSpPr>
        <p:spPr>
          <a:xfrm>
            <a:off x="2965452" y="963607"/>
            <a:ext cx="799449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Kerndoelen Kunstzinnige Oriëntatie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C32313D-746F-48CD-B84F-799552CA253B}"/>
              </a:ext>
            </a:extLst>
          </p:cNvPr>
          <p:cNvSpPr/>
          <p:nvPr/>
        </p:nvSpPr>
        <p:spPr>
          <a:xfrm>
            <a:off x="6096000" y="6134253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dirty="0">
                <a:hlinkClick r:id="rId5"/>
              </a:rPr>
              <a:t>https://www.slo.nl/thema/meer/tule/kunstzinnige-orientatie/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5649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22FF2AC5-8141-479A-9FD2-AEE1D2FF074D}"/>
              </a:ext>
            </a:extLst>
          </p:cNvPr>
          <p:cNvSpPr/>
          <p:nvPr/>
        </p:nvSpPr>
        <p:spPr>
          <a:xfrm>
            <a:off x="-115258" y="1909811"/>
            <a:ext cx="11691021" cy="387798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3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Je wilt dat kinderen:</a:t>
            </a:r>
          </a:p>
          <a:p>
            <a:pPr marL="914400" indent="-914400" algn="ctr">
              <a:buAutoNum type="arabicPeriod"/>
            </a:pPr>
            <a:r>
              <a:rPr lang="nl-NL" sz="32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Hun vermogen tot beeldend vormgeven ontwikkelen</a:t>
            </a:r>
          </a:p>
          <a:p>
            <a:pPr marL="914400" indent="-914400" algn="ctr">
              <a:buAutoNum type="arabicPeriod"/>
            </a:pPr>
            <a:r>
              <a:rPr lang="nl-NL" sz="32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Hun creativiteit ontwikkelen</a:t>
            </a:r>
          </a:p>
          <a:p>
            <a:pPr algn="ctr"/>
            <a:endParaRPr lang="nl-NL" sz="3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nl-NL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Ook hier geldt: aansluiten bij wat ze kunnen!</a:t>
            </a:r>
          </a:p>
          <a:p>
            <a:pPr algn="ctr"/>
            <a:endParaRPr lang="nl-NL" sz="32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endParaRPr lang="nl-NL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32990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BE6B395E-402A-48A3-8BCF-BE25DED78364}"/>
              </a:ext>
            </a:extLst>
          </p:cNvPr>
          <p:cNvSpPr/>
          <p:nvPr/>
        </p:nvSpPr>
        <p:spPr>
          <a:xfrm>
            <a:off x="1055314" y="1537396"/>
            <a:ext cx="1030356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Ontwikkeling bij tekenen:</a:t>
            </a:r>
          </a:p>
          <a:p>
            <a:pPr lvl="0"/>
            <a:endParaRPr lang="nl-NL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nl-NL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Groep 1		</a:t>
            </a:r>
            <a:r>
              <a:rPr lang="nl-N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fijne motoriek is nog niet zo ontwikkeld (vanuit </a:t>
            </a:r>
            <a:r>
              <a:rPr lang="nl-NL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elleboog</a:t>
            </a:r>
            <a:r>
              <a:rPr lang="nl-N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schouder)</a:t>
            </a:r>
          </a:p>
          <a:p>
            <a:pPr lvl="0"/>
            <a:r>
              <a:rPr lang="nl-NL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nl-N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Tekenen en schilderen is vaak nog zonder betekenis, het gaat om de ervaring</a:t>
            </a:r>
          </a:p>
          <a:p>
            <a:pPr lvl="0"/>
            <a:endParaRPr lang="nl-NL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nl-NL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Groep 2/3	</a:t>
            </a:r>
            <a:r>
              <a:rPr lang="nl-N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Cirkels, lijntjes, </a:t>
            </a:r>
            <a:r>
              <a:rPr lang="nl-NL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kopvoeters</a:t>
            </a:r>
            <a:r>
              <a:rPr lang="nl-N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krabbels. Fase van gecodeerde werkelijkheid: een kind 				kent betekenis toe aan wat hij tekent. Bijv. een rondje is een zon (code). Alles is 					verspreid over het blad, er is nog geen onder en bovenkant.</a:t>
            </a:r>
          </a:p>
          <a:p>
            <a:pPr lvl="0"/>
            <a:endParaRPr lang="nl-NL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nl-NL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Groep 5/6	</a:t>
            </a:r>
            <a:r>
              <a:rPr lang="nl-N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Kinderen gaan steeds gedetailleerder tekenen. Raken ook sneller gefrustreerd omdat</a:t>
            </a:r>
          </a:p>
          <a:p>
            <a:pPr lvl="0"/>
            <a:r>
              <a:rPr lang="nl-N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ze iets willen vertellen met hun tekening. Ze tekenen allerlei perspectieven door 					elkaar. Hier kan je echt iets doen door samen goed te kijken en tips te geven op 					beeldaspecten</a:t>
            </a:r>
          </a:p>
          <a:p>
            <a:pPr lvl="0"/>
            <a:endParaRPr lang="nl-NL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nl-NL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Groep 7/8</a:t>
            </a:r>
            <a:r>
              <a:rPr lang="nl-NL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Je kunt leerlingen meer zelf laten doen. Ook hier ligt frustratie op de loer: geef tips 				over materiaalgebruik, vorm, perspectief, compositie.</a:t>
            </a:r>
            <a:endParaRPr lang="nl-NL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882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1F775B0B-4B92-491A-B64A-9839C6BF59E1}"/>
              </a:ext>
            </a:extLst>
          </p:cNvPr>
          <p:cNvSpPr/>
          <p:nvPr/>
        </p:nvSpPr>
        <p:spPr>
          <a:xfrm>
            <a:off x="1572837" y="1807248"/>
            <a:ext cx="790472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2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Fase van de gecodeerde werkelijkheid (4 tot 9 jaar)</a:t>
            </a:r>
            <a:endParaRPr lang="nl-NL" sz="2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5C6C3AA-72E7-46EC-A370-5B48B3574954}"/>
              </a:ext>
            </a:extLst>
          </p:cNvPr>
          <p:cNvSpPr txBox="1"/>
          <p:nvPr/>
        </p:nvSpPr>
        <p:spPr>
          <a:xfrm>
            <a:off x="1313411" y="2784764"/>
            <a:ext cx="912301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Een kind gaat betekenis toekennen aan wat hij heeft gemaakt of getekend.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Eerst heeft de tekening alleen een naam, aan het eind maakt hij echt iets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    met de kenmerken van wat hij er echt in ziet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*   De tekening of het werkstuk hoeft nog niet echt op de werkelijkheid te lijken, het gaat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    om wat het kind erin ziet. </a:t>
            </a:r>
            <a:r>
              <a:rPr lang="nl-NL" dirty="0" err="1">
                <a:latin typeface="Arial" panose="020B0604020202020204" pitchFamily="34" charset="0"/>
                <a:cs typeface="Arial" panose="020B0604020202020204" pitchFamily="34" charset="0"/>
              </a:rPr>
              <a:t>Bijv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: het kind weet wel dat zijn vader groter is dan hij, maar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    tekent dit niet.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624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1FC8A430-E6F1-4362-B2C4-15F5B773BAEA}"/>
              </a:ext>
            </a:extLst>
          </p:cNvPr>
          <p:cNvSpPr txBox="1"/>
          <p:nvPr/>
        </p:nvSpPr>
        <p:spPr>
          <a:xfrm>
            <a:off x="1749287" y="1502797"/>
            <a:ext cx="922400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Fase 2: Periode van zichtbare werkelijkheid. Van 9-15 jaar</a:t>
            </a:r>
          </a:p>
          <a:p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Streven het zo echt mogelijk te laten lijken. De schema’s voldoen niet meer.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Het kind wordt hierdoor ook onzeker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Vanaf hier is reflecteren op tekenen een belangrijke manier van leren.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Aan het einde van deze fase kan een kind bewust iets maken wat zo is omdat</a:t>
            </a:r>
          </a:p>
          <a:p>
            <a:r>
              <a:rPr lang="nl-NL" dirty="0"/>
              <a:t>    hij zich daar zo over voelt/denkt.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C145FF4-B0FD-413F-86F3-FB15EC7060F4}"/>
              </a:ext>
            </a:extLst>
          </p:cNvPr>
          <p:cNvSpPr txBox="1"/>
          <p:nvPr/>
        </p:nvSpPr>
        <p:spPr>
          <a:xfrm>
            <a:off x="1653871" y="3912042"/>
            <a:ext cx="83375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In de tekeningen zie je: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Realistisch werken met kleuren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Natuurlijke grootte-verhoudingen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Werken met diepte (nog wel moeilijk op basisschool, vooral 14-15 jaar)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Behoefte om de achtergrond van een tekening ook mee te nemen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(vooral meisjes) Neiging tot versieringen aanbrengen</a:t>
            </a:r>
          </a:p>
        </p:txBody>
      </p:sp>
    </p:spTree>
    <p:extLst>
      <p:ext uri="{BB962C8B-B14F-4D97-AF65-F5344CB8AC3E}">
        <p14:creationId xmlns:p14="http://schemas.microsoft.com/office/powerpoint/2010/main" val="2513656596"/>
      </p:ext>
    </p:extLst>
  </p:cSld>
  <p:clrMapOvr>
    <a:masterClrMapping/>
  </p:clrMapOvr>
</p:sld>
</file>

<file path=ppt/theme/theme1.xml><?xml version="1.0" encoding="utf-8"?>
<a:theme xmlns:a="http://schemas.openxmlformats.org/drawingml/2006/main" name="Condensspoor">
  <a:themeElements>
    <a:clrScheme name="Condensspoor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C4220D"/>
      </a:accent1>
      <a:accent2>
        <a:srgbClr val="EB7712"/>
      </a:accent2>
      <a:accent3>
        <a:srgbClr val="ECBD31"/>
      </a:accent3>
      <a:accent4>
        <a:srgbClr val="92CE4A"/>
      </a:accent4>
      <a:accent5>
        <a:srgbClr val="50CFB4"/>
      </a:accent5>
      <a:accent6>
        <a:srgbClr val="0D8EC5"/>
      </a:accent6>
      <a:hlink>
        <a:srgbClr val="EA5A0C"/>
      </a:hlink>
      <a:folHlink>
        <a:srgbClr val="F09D3A"/>
      </a:folHlink>
    </a:clrScheme>
    <a:fontScheme name="Condensspoor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densspoor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FE1EB5C7-81A8-4CBA-AE6E-B3BF73DC389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54</TotalTime>
  <Words>1025</Words>
  <Application>Microsoft Office PowerPoint</Application>
  <PresentationFormat>Breedbeeld</PresentationFormat>
  <Paragraphs>130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Century Gothic</vt:lpstr>
      <vt:lpstr>Gotham A</vt:lpstr>
      <vt:lpstr>Periodico Display</vt:lpstr>
      <vt:lpstr>Condensspoor</vt:lpstr>
      <vt:lpstr>Kunstzinnige Oriëntatie en didactiek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Kunstzinnige Oriëntatie en didactiek</dc:title>
  <dc:creator>Laura Beeftink</dc:creator>
  <cp:lastModifiedBy>Laura Beeftink</cp:lastModifiedBy>
  <cp:revision>7</cp:revision>
  <dcterms:created xsi:type="dcterms:W3CDTF">2021-05-05T10:46:23Z</dcterms:created>
  <dcterms:modified xsi:type="dcterms:W3CDTF">2021-05-19T08:12:37Z</dcterms:modified>
</cp:coreProperties>
</file>